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6"/>
  </p:notesMasterIdLst>
  <p:handoutMasterIdLst>
    <p:handoutMasterId r:id="rId37"/>
  </p:handoutMasterIdLst>
  <p:sldIdLst>
    <p:sldId id="297" r:id="rId3"/>
    <p:sldId id="553" r:id="rId4"/>
    <p:sldId id="554" r:id="rId5"/>
    <p:sldId id="832" r:id="rId6"/>
    <p:sldId id="557" r:id="rId7"/>
    <p:sldId id="559" r:id="rId8"/>
    <p:sldId id="560" r:id="rId9"/>
    <p:sldId id="561" r:id="rId10"/>
    <p:sldId id="562" r:id="rId11"/>
    <p:sldId id="563" r:id="rId12"/>
    <p:sldId id="519" r:id="rId13"/>
    <p:sldId id="520" r:id="rId14"/>
    <p:sldId id="565" r:id="rId15"/>
    <p:sldId id="564" r:id="rId16"/>
    <p:sldId id="566" r:id="rId17"/>
    <p:sldId id="567" r:id="rId18"/>
    <p:sldId id="828" r:id="rId19"/>
    <p:sldId id="829" r:id="rId20"/>
    <p:sldId id="830" r:id="rId21"/>
    <p:sldId id="571" r:id="rId22"/>
    <p:sldId id="523" r:id="rId23"/>
    <p:sldId id="572" r:id="rId24"/>
    <p:sldId id="573" r:id="rId25"/>
    <p:sldId id="574" r:id="rId26"/>
    <p:sldId id="576" r:id="rId27"/>
    <p:sldId id="578" r:id="rId28"/>
    <p:sldId id="577" r:id="rId29"/>
    <p:sldId id="579" r:id="rId30"/>
    <p:sldId id="580" r:id="rId31"/>
    <p:sldId id="581" r:id="rId32"/>
    <p:sldId id="582" r:id="rId33"/>
    <p:sldId id="583" r:id="rId34"/>
    <p:sldId id="831" r:id="rId35"/>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B681A1BB-A03A-EE4F-8E6F-76B42898FA4C}">
          <p14:sldIdLst>
            <p14:sldId id="297"/>
          </p14:sldIdLst>
        </p14:section>
        <p14:section name="Review" id="{91818130-B73E-0D4B-961A-F6F86922D97C}">
          <p14:sldIdLst>
            <p14:sldId id="553"/>
            <p14:sldId id="554"/>
            <p14:sldId id="832"/>
          </p14:sldIdLst>
        </p14:section>
        <p14:section name="Bag of Words" id="{857214A0-614B-1043-B762-6F29B54AEEDD}">
          <p14:sldIdLst>
            <p14:sldId id="557"/>
            <p14:sldId id="559"/>
            <p14:sldId id="560"/>
            <p14:sldId id="561"/>
            <p14:sldId id="562"/>
            <p14:sldId id="563"/>
            <p14:sldId id="519"/>
            <p14:sldId id="520"/>
            <p14:sldId id="565"/>
            <p14:sldId id="564"/>
            <p14:sldId id="566"/>
            <p14:sldId id="567"/>
            <p14:sldId id="828"/>
            <p14:sldId id="829"/>
            <p14:sldId id="830"/>
            <p14:sldId id="571"/>
            <p14:sldId id="523"/>
            <p14:sldId id="572"/>
            <p14:sldId id="573"/>
            <p14:sldId id="574"/>
            <p14:sldId id="576"/>
            <p14:sldId id="578"/>
            <p14:sldId id="577"/>
            <p14:sldId id="579"/>
            <p14:sldId id="580"/>
            <p14:sldId id="581"/>
            <p14:sldId id="582"/>
            <p14:sldId id="583"/>
            <p14:sldId id="83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97"/>
    <a:srgbClr val="3F80CD"/>
    <a:srgbClr val="D0A29A"/>
    <a:srgbClr val="D38A89"/>
    <a:srgbClr val="FF5C00"/>
    <a:srgbClr val="FF5D00"/>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p:restoredTop sz="72109"/>
  </p:normalViewPr>
  <p:slideViewPr>
    <p:cSldViewPr snapToGrid="0" snapToObjects="1">
      <p:cViewPr varScale="1">
        <p:scale>
          <a:sx n="120" d="100"/>
          <a:sy n="120" d="100"/>
        </p:scale>
        <p:origin x="203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10/20/21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13</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14</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15</a:t>
            </a:fld>
            <a:endParaRPr lang="en-US"/>
          </a:p>
        </p:txBody>
      </p:sp>
    </p:spTree>
    <p:extLst>
      <p:ext uri="{BB962C8B-B14F-4D97-AF65-F5344CB8AC3E}">
        <p14:creationId xmlns:p14="http://schemas.microsoft.com/office/powerpoint/2010/main" val="2889104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826976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949810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133637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take a moment to review what we discussed last time</a:t>
            </a:r>
          </a:p>
          <a:p>
            <a:r>
              <a:rPr lang="en-US" dirty="0"/>
              <a:t>Opportunity to answer questions, which we didn’t have before</a:t>
            </a:r>
          </a:p>
          <a:p>
            <a:endParaRPr lang="en-US" dirty="0"/>
          </a:p>
          <a:p>
            <a:r>
              <a:rPr lang="en-US" dirty="0"/>
              <a:t>We talked about the basics of a predictive model.</a:t>
            </a:r>
          </a:p>
          <a:p>
            <a:r>
              <a:rPr lang="en-US" dirty="0"/>
              <a:t>It takes a set of data, or features, x, and applies a mathematical function or logic to make a prediction about an associated value, y</a:t>
            </a:r>
          </a:p>
          <a:p>
            <a:endParaRPr lang="en-US" dirty="0"/>
          </a:p>
          <a:p>
            <a:r>
              <a:rPr lang="en-US" dirty="0"/>
              <a:t>The thing that takes x and returns the prediction about y – that’s the model, the ”machine” in machine learning.</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about the simplest case</a:t>
            </a:r>
          </a:p>
          <a:p>
            <a:r>
              <a:rPr lang="en-US" dirty="0"/>
              <a:t>-- what’s a predictive model</a:t>
            </a:r>
          </a:p>
          <a:p>
            <a:r>
              <a:rPr lang="en-US" dirty="0"/>
              <a:t>-- how do we measure and understand performance – which is what we need to understand well in order to USE them</a:t>
            </a:r>
          </a:p>
          <a:p>
            <a:endParaRPr lang="en-US" dirty="0"/>
          </a:p>
          <a:p>
            <a:r>
              <a:rPr lang="en-US" dirty="0"/>
              <a:t>We’re going to go to the opposite end of the spectrum and talk about an incredibly complex model</a:t>
            </a:r>
          </a:p>
          <a:p>
            <a:r>
              <a:rPr lang="en-US" dirty="0"/>
              <a:t>-- we’ll talk about how it works</a:t>
            </a:r>
          </a:p>
          <a:p>
            <a:r>
              <a:rPr lang="en-US" dirty="0"/>
              <a:t>-- but the big thing I want to emphasize is that if we understand what these models are, big picture, and we understand how their performance is and should be measured</a:t>
            </a:r>
            <a:r>
              <a:rPr lang="en-US" i="1" dirty="0"/>
              <a:t> – </a:t>
            </a:r>
            <a:r>
              <a:rPr lang="en-US" i="0" dirty="0"/>
              <a:t>that’s what you need to know to be able to use them effectively, as clinicians, in my view.</a:t>
            </a:r>
          </a:p>
          <a:p>
            <a:r>
              <a:rPr lang="en-US" i="0" dirty="0"/>
              <a:t>-- these are just another very fancy diagnostic tool in your toolbox. There are a few caveats, which we’ll discuss at the end</a:t>
            </a:r>
          </a:p>
          <a:p>
            <a:endParaRPr lang="en-US" i="0" dirty="0"/>
          </a:p>
          <a:p>
            <a:r>
              <a:rPr lang="en-US" i="0" dirty="0"/>
              <a:t>But before we move on – let’s pause for questions.</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let’s talk a little bit about the details of how we can make predictions using text.</a:t>
            </a:r>
          </a:p>
          <a:p>
            <a:r>
              <a:rPr lang="en-US" dirty="0"/>
              <a:t>I’m going to move quickly here, so please speak up if/when anything is unclear.</a:t>
            </a:r>
          </a:p>
        </p:txBody>
      </p:sp>
      <p:sp>
        <p:nvSpPr>
          <p:cNvPr id="4" name="Slide Number Placeholder 3"/>
          <p:cNvSpPr>
            <a:spLocks noGrp="1"/>
          </p:cNvSpPr>
          <p:nvPr>
            <p:ph type="sldNum" sz="quarter" idx="10"/>
          </p:nvPr>
        </p:nvSpPr>
        <p:spPr/>
        <p:txBody>
          <a:bodyPr/>
          <a:lstStyle/>
          <a:p>
            <a:fld id="{738EA247-0547-4418-98F2-216488368539}" type="slidenum">
              <a:rPr lang="en-US" smtClean="0"/>
              <a:t>5</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6</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Y could be a numeric value, or a rank – but today, we’re going to assume that y is binary.</a:t>
            </a:r>
          </a:p>
          <a:p>
            <a:r>
              <a:rPr lang="en-US" dirty="0"/>
              <a:t>We model (y) as a Bernoulli random variable – this just means that it’s an event that may or may not occur, with some probability – and we suppose that probability is a function of x</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64857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Natural Language Processing with Bag of Words Models</a:t>
            </a:r>
            <a:br>
              <a:rPr lang="en-US" dirty="0"/>
            </a:br>
            <a:endParaRPr lang="en-US" sz="3600" dirty="0"/>
          </a:p>
        </p:txBody>
      </p:sp>
      <p:sp>
        <p:nvSpPr>
          <p:cNvPr id="3" name="Subtitle 2"/>
          <p:cNvSpPr>
            <a:spLocks noGrp="1"/>
          </p:cNvSpPr>
          <p:nvPr>
            <p:ph type="subTitle" idx="1"/>
          </p:nvPr>
        </p:nvSpPr>
        <p:spPr>
          <a:xfrm>
            <a:off x="2124669" y="3555221"/>
            <a:ext cx="4894661" cy="814096"/>
          </a:xfrm>
        </p:spPr>
        <p:txBody>
          <a:bodyPr>
            <a:normAutofit/>
          </a:bodyPr>
          <a:lstStyle/>
          <a:p>
            <a:r>
              <a:rPr lang="en-US" dirty="0"/>
              <a:t>Matthew Engelhard</a:t>
            </a:r>
          </a:p>
        </p:txBody>
      </p:sp>
    </p:spTree>
    <p:extLst>
      <p:ext uri="{BB962C8B-B14F-4D97-AF65-F5344CB8AC3E}">
        <p14:creationId xmlns:p14="http://schemas.microsoft.com/office/powerpoint/2010/main" val="26701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4"/>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spTree>
    <p:extLst>
      <p:ext uri="{BB962C8B-B14F-4D97-AF65-F5344CB8AC3E}">
        <p14:creationId xmlns:p14="http://schemas.microsoft.com/office/powerpoint/2010/main" val="3961139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Tree>
    <p:extLst>
      <p:ext uri="{BB962C8B-B14F-4D97-AF65-F5344CB8AC3E}">
        <p14:creationId xmlns:p14="http://schemas.microsoft.com/office/powerpoint/2010/main" val="4081121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3" y="-730122"/>
            <a:ext cx="994171"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572524" y="1877937"/>
            <a:ext cx="2127377" cy="300082"/>
          </a:xfrm>
          <a:prstGeom prst="rect">
            <a:avLst/>
          </a:prstGeom>
          <a:noFill/>
        </p:spPr>
        <p:txBody>
          <a:bodyPr wrap="none" rtlCol="0">
            <a:spAutoFit/>
          </a:bodyPr>
          <a:lstStyle/>
          <a:p>
            <a:r>
              <a:rPr lang="en-US" sz="1350" dirty="0"/>
              <a:t>Where is the nearest clinic?</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320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630365"/>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spTree>
    <p:extLst>
      <p:ext uri="{BB962C8B-B14F-4D97-AF65-F5344CB8AC3E}">
        <p14:creationId xmlns:p14="http://schemas.microsoft.com/office/powerpoint/2010/main" val="3904201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26719" y="150486"/>
            <a:ext cx="110506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3470708870"/>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881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474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Lecture 1: what is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2901985607"/>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flipH="1">
            <a:off x="5139423" y="1547684"/>
            <a:ext cx="1134721" cy="3225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6343779" y="1405128"/>
            <a:ext cx="533544" cy="300082"/>
          </a:xfrm>
          <a:prstGeom prst="rect">
            <a:avLst/>
          </a:prstGeom>
          <a:noFill/>
        </p:spPr>
        <p:txBody>
          <a:bodyPr wrap="none" rtlCol="0">
            <a:spAutoFit/>
          </a:bodyPr>
          <a:lstStyle/>
          <a:p>
            <a:r>
              <a:rPr lang="en-US" sz="1350" dirty="0"/>
              <a:t>large</a:t>
            </a:r>
          </a:p>
        </p:txBody>
      </p:sp>
      <p:cxnSp>
        <p:nvCxnSpPr>
          <p:cNvPr id="46" name="Straight Arrow Connector 45"/>
          <p:cNvCxnSpPr/>
          <p:nvPr/>
        </p:nvCxnSpPr>
        <p:spPr>
          <a:xfrm flipH="1">
            <a:off x="5113786" y="927785"/>
            <a:ext cx="1155920" cy="60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6339340" y="785229"/>
            <a:ext cx="1547360" cy="300082"/>
          </a:xfrm>
          <a:prstGeom prst="rect">
            <a:avLst/>
          </a:prstGeom>
          <a:noFill/>
        </p:spPr>
        <p:txBody>
          <a:bodyPr wrap="square" rtlCol="0">
            <a:spAutoFit/>
          </a:bodyPr>
          <a:lstStyle/>
          <a:p>
            <a:r>
              <a:rPr lang="en-US" sz="1350" dirty="0"/>
              <a:t>near 1 (urgent)</a:t>
            </a:r>
          </a:p>
        </p:txBody>
      </p:sp>
    </p:spTree>
    <p:extLst>
      <p:ext uri="{BB962C8B-B14F-4D97-AF65-F5344CB8AC3E}">
        <p14:creationId xmlns:p14="http://schemas.microsoft.com/office/powerpoint/2010/main" val="6462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This approach is simple and works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2nd try: 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sp>
        <p:nvSpPr>
          <p:cNvPr id="3" name="Rectangle 2"/>
          <p:cNvSpPr/>
          <p:nvPr/>
        </p:nvSpPr>
        <p:spPr>
          <a:xfrm>
            <a:off x="5551273" y="3317790"/>
            <a:ext cx="1028700" cy="30583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32117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13276"/>
            <a:ext cx="8949382" cy="857250"/>
          </a:xfrm>
        </p:spPr>
        <p:txBody>
          <a:bodyPr>
            <a:noAutofit/>
          </a:bodyPr>
          <a:lstStyle/>
          <a:p>
            <a:pPr algn="l"/>
            <a:r>
              <a:rPr lang="en-US" sz="3000" dirty="0"/>
              <a:t>3rd try: more powerful methods to work with…</a:t>
            </a:r>
            <a:endParaRPr lang="en-US" sz="3000" u="sng" dirty="0"/>
          </a:p>
        </p:txBody>
      </p:sp>
      <p:sp>
        <p:nvSpPr>
          <p:cNvPr id="9"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149179"/>
            <a:ext cx="8229600" cy="3649331"/>
          </a:xfrm>
        </p:spPr>
        <p:txBody>
          <a:bodyPr>
            <a:normAutofit/>
          </a:bodyPr>
          <a:lstStyle/>
          <a:p>
            <a:r>
              <a:rPr lang="en-US" dirty="0"/>
              <a:t>(a) word </a:t>
            </a:r>
            <a:r>
              <a:rPr lang="en-US" u="sng" dirty="0"/>
              <a:t>meaning</a:t>
            </a:r>
            <a:r>
              <a:rPr lang="en-US" dirty="0"/>
              <a:t>: assign words to vectors that encode their meaning numerically</a:t>
            </a:r>
          </a:p>
          <a:p>
            <a:endParaRPr lang="en-US" dirty="0"/>
          </a:p>
          <a:p>
            <a:r>
              <a:rPr lang="en-US" dirty="0"/>
              <a:t>(b) words in </a:t>
            </a:r>
            <a:r>
              <a:rPr lang="en-US" u="sng" dirty="0"/>
              <a:t>context</a:t>
            </a:r>
            <a:r>
              <a:rPr lang="en-US" dirty="0"/>
              <a:t>: neural network architectures that act on </a:t>
            </a:r>
            <a:r>
              <a:rPr lang="en-US" i="1" dirty="0"/>
              <a:t>sequences</a:t>
            </a:r>
            <a:r>
              <a:rPr lang="en-US" dirty="0"/>
              <a:t> of words (rather than a bag of words)</a:t>
            </a:r>
          </a:p>
        </p:txBody>
      </p:sp>
    </p:spTree>
    <p:extLst>
      <p:ext uri="{BB962C8B-B14F-4D97-AF65-F5344CB8AC3E}">
        <p14:creationId xmlns:p14="http://schemas.microsoft.com/office/powerpoint/2010/main" val="3939217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Text Processing Details</a:t>
            </a:r>
          </a:p>
        </p:txBody>
      </p:sp>
      <p:sp>
        <p:nvSpPr>
          <p:cNvPr id="3" name="Text Placeholder 2"/>
          <p:cNvSpPr>
            <a:spLocks noGrp="1"/>
          </p:cNvSpPr>
          <p:nvPr>
            <p:ph type="body" idx="1"/>
          </p:nvPr>
        </p:nvSpPr>
        <p:spPr/>
        <p:txBody>
          <a:bodyPr/>
          <a:lstStyle/>
          <a:p>
            <a:r>
              <a:rPr lang="en-US" dirty="0"/>
              <a:t>(for bag of words models)</a:t>
            </a:r>
          </a:p>
        </p:txBody>
      </p:sp>
    </p:spTree>
    <p:extLst>
      <p:ext uri="{BB962C8B-B14F-4D97-AF65-F5344CB8AC3E}">
        <p14:creationId xmlns:p14="http://schemas.microsoft.com/office/powerpoint/2010/main" val="4268950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spTree>
    <p:extLst>
      <p:ext uri="{BB962C8B-B14F-4D97-AF65-F5344CB8AC3E}">
        <p14:creationId xmlns:p14="http://schemas.microsoft.com/office/powerpoint/2010/main" val="3910064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spTree>
    <p:extLst>
      <p:ext uri="{BB962C8B-B14F-4D97-AF65-F5344CB8AC3E}">
        <p14:creationId xmlns:p14="http://schemas.microsoft.com/office/powerpoint/2010/main" val="2847312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CNN: a predictive model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spTree>
    <p:extLst>
      <p:ext uri="{BB962C8B-B14F-4D97-AF65-F5344CB8AC3E}">
        <p14:creationId xmlns:p14="http://schemas.microsoft.com/office/powerpoint/2010/main" val="2296195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xmlns:a14="http://schemas.microsoft.com/office/drawing/2010/main">
        <mc:Choice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2"/>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3"/>
                <a:stretch>
                  <a:fillRect l="-307"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Tree>
    <p:extLst>
      <p:ext uri="{BB962C8B-B14F-4D97-AF65-F5344CB8AC3E}">
        <p14:creationId xmlns:p14="http://schemas.microsoft.com/office/powerpoint/2010/main" val="3239717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1BF9-6D2D-BE4E-A424-A602C8483D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A8CFB0-F0C4-8642-A6B9-68726A64DC95}"/>
              </a:ext>
            </a:extLst>
          </p:cNvPr>
          <p:cNvSpPr>
            <a:spLocks noGrp="1"/>
          </p:cNvSpPr>
          <p:nvPr>
            <p:ph idx="1"/>
          </p:nvPr>
        </p:nvSpPr>
        <p:spPr/>
        <p:txBody>
          <a:bodyPr/>
          <a:lstStyle/>
          <a:p>
            <a:r>
              <a:rPr lang="en-US" dirty="0"/>
              <a:t>Point 1</a:t>
            </a:r>
          </a:p>
          <a:p>
            <a:r>
              <a:rPr lang="en-US" dirty="0"/>
              <a:t>Point 2</a:t>
            </a:r>
          </a:p>
          <a:p>
            <a:r>
              <a:rPr lang="en-US" dirty="0"/>
              <a:t>Point 3</a:t>
            </a:r>
          </a:p>
        </p:txBody>
      </p:sp>
    </p:spTree>
    <p:extLst>
      <p:ext uri="{BB962C8B-B14F-4D97-AF65-F5344CB8AC3E}">
        <p14:creationId xmlns:p14="http://schemas.microsoft.com/office/powerpoint/2010/main" val="4227626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90A7-9AFD-6047-B83E-6C0852C0E54F}"/>
              </a:ext>
            </a:extLst>
          </p:cNvPr>
          <p:cNvSpPr>
            <a:spLocks noGrp="1"/>
          </p:cNvSpPr>
          <p:nvPr>
            <p:ph type="title"/>
          </p:nvPr>
        </p:nvSpPr>
        <p:spPr/>
        <p:txBody>
          <a:bodyPr/>
          <a:lstStyle/>
          <a:p>
            <a:r>
              <a:rPr lang="en-US" dirty="0"/>
              <a:t>NLP: a predictive model for text data</a:t>
            </a:r>
          </a:p>
        </p:txBody>
      </p:sp>
      <p:pic>
        <p:nvPicPr>
          <p:cNvPr id="3" name="Picture 2">
            <a:extLst>
              <a:ext uri="{FF2B5EF4-FFF2-40B4-BE49-F238E27FC236}">
                <a16:creationId xmlns:a16="http://schemas.microsoft.com/office/drawing/2014/main" id="{DC964ED3-CBD5-784D-889B-CF349214AB76}"/>
              </a:ext>
            </a:extLst>
          </p:cNvPr>
          <p:cNvPicPr>
            <a:picLocks noChangeAspect="1"/>
          </p:cNvPicPr>
          <p:nvPr/>
        </p:nvPicPr>
        <p:blipFill>
          <a:blip r:embed="rId2"/>
          <a:stretch>
            <a:fillRect/>
          </a:stretch>
        </p:blipFill>
        <p:spPr>
          <a:xfrm>
            <a:off x="1609727" y="1268015"/>
            <a:ext cx="2593732" cy="2445519"/>
          </a:xfrm>
          <a:prstGeom prst="rect">
            <a:avLst/>
          </a:prstGeom>
        </p:spPr>
      </p:pic>
      <p:sp>
        <p:nvSpPr>
          <p:cNvPr id="6" name="Left Brace 5">
            <a:extLst>
              <a:ext uri="{FF2B5EF4-FFF2-40B4-BE49-F238E27FC236}">
                <a16:creationId xmlns:a16="http://schemas.microsoft.com/office/drawing/2014/main" id="{396CAD57-A6AD-2542-9076-2A724D5F3B94}"/>
              </a:ext>
            </a:extLst>
          </p:cNvPr>
          <p:cNvSpPr/>
          <p:nvPr/>
        </p:nvSpPr>
        <p:spPr>
          <a:xfrm rot="16200000">
            <a:off x="2518233" y="2923314"/>
            <a:ext cx="262758" cy="207977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7" name="TextBox 6">
            <a:extLst>
              <a:ext uri="{FF2B5EF4-FFF2-40B4-BE49-F238E27FC236}">
                <a16:creationId xmlns:a16="http://schemas.microsoft.com/office/drawing/2014/main" id="{5A605090-9BC4-5544-99A3-B7474FB3F0D4}"/>
              </a:ext>
            </a:extLst>
          </p:cNvPr>
          <p:cNvSpPr txBox="1"/>
          <p:nvPr/>
        </p:nvSpPr>
        <p:spPr>
          <a:xfrm>
            <a:off x="1963108" y="4094580"/>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radiology report</a:t>
            </a:r>
          </a:p>
        </p:txBody>
      </p:sp>
      <p:sp>
        <p:nvSpPr>
          <p:cNvPr id="8" name="TextBox 7">
            <a:extLst>
              <a:ext uri="{FF2B5EF4-FFF2-40B4-BE49-F238E27FC236}">
                <a16:creationId xmlns:a16="http://schemas.microsoft.com/office/drawing/2014/main" id="{30B1EFBE-A19E-3647-AB0C-EA73A10292D5}"/>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abnormality present</a:t>
            </a:r>
          </a:p>
        </p:txBody>
      </p:sp>
      <p:sp>
        <p:nvSpPr>
          <p:cNvPr id="9" name="TextBox 8">
            <a:extLst>
              <a:ext uri="{FF2B5EF4-FFF2-40B4-BE49-F238E27FC236}">
                <a16:creationId xmlns:a16="http://schemas.microsoft.com/office/drawing/2014/main" id="{6A55DB8C-6AD0-564D-8432-886D4E5DB82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0" name="Table 9">
            <a:extLst>
              <a:ext uri="{FF2B5EF4-FFF2-40B4-BE49-F238E27FC236}">
                <a16:creationId xmlns:a16="http://schemas.microsoft.com/office/drawing/2014/main" id="{9D0EB304-8081-7044-B592-636E140495DC}"/>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2" name="Straight Arrow Connector 11">
            <a:extLst>
              <a:ext uri="{FF2B5EF4-FFF2-40B4-BE49-F238E27FC236}">
                <a16:creationId xmlns:a16="http://schemas.microsoft.com/office/drawing/2014/main" id="{81398347-372D-1843-8EAB-04AE6E74E2A0}"/>
              </a:ext>
            </a:extLst>
          </p:cNvPr>
          <p:cNvCxnSpPr>
            <a:cxnSpLocks/>
            <a:endCxn id="10"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4391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629" y="962172"/>
            <a:ext cx="3595133" cy="1912610"/>
          </a:xfrm>
          <a:prstGeom prst="rect">
            <a:avLst/>
          </a:prstGeom>
        </p:spPr>
      </p:pic>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955" y="1089129"/>
            <a:ext cx="3020255" cy="2011490"/>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7252865" y="2846704"/>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115077" y="3890430"/>
            <a:ext cx="6913846" cy="830997"/>
          </a:xfrm>
          <a:prstGeom prst="rect">
            <a:avLst/>
          </a:prstGeom>
          <a:noFill/>
        </p:spPr>
        <p:txBody>
          <a:bodyPr wrap="square" rtlCol="0">
            <a:spAutoFit/>
          </a:bodyPr>
          <a:lstStyle/>
          <a:p>
            <a:pPr algn="ctr"/>
            <a:r>
              <a:rPr lang="en-US" sz="2400" dirty="0">
                <a:solidFill>
                  <a:srgbClr val="FF0000"/>
                </a:solidFill>
              </a:rPr>
              <a:t>Can we use a standard predictive model </a:t>
            </a:r>
          </a:p>
          <a:p>
            <a:pPr algn="ctr"/>
            <a:r>
              <a:rPr lang="en-US" sz="2400" dirty="0">
                <a:solidFill>
                  <a:srgbClr val="FF0000"/>
                </a:solidFill>
              </a:rPr>
              <a:t>setup to solve this problem?</a:t>
            </a:r>
          </a:p>
        </p:txBody>
      </p:sp>
      <p:sp>
        <p:nvSpPr>
          <p:cNvPr id="9" name="Title 1">
            <a:extLst>
              <a:ext uri="{FF2B5EF4-FFF2-40B4-BE49-F238E27FC236}">
                <a16:creationId xmlns:a16="http://schemas.microsoft.com/office/drawing/2014/main" id="{0F7E80F5-613B-C741-B35C-653641E4E56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spTree>
    <p:extLst>
      <p:ext uri="{BB962C8B-B14F-4D97-AF65-F5344CB8AC3E}">
        <p14:creationId xmlns:p14="http://schemas.microsoft.com/office/powerpoint/2010/main" val="129189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4"/>
                <a:stretch>
                  <a:fillRect l="-2315"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3"/>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5"/>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12733</TotalTime>
  <Words>3028</Words>
  <Application>Microsoft Macintosh PowerPoint</Application>
  <PresentationFormat>On-screen Show (16:9)</PresentationFormat>
  <Paragraphs>743</Paragraphs>
  <Slides>33</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33</vt:i4>
      </vt:variant>
    </vt:vector>
  </HeadingPairs>
  <TitlesOfParts>
    <vt:vector size="43" baseType="lpstr">
      <vt:lpstr>Arial</vt:lpstr>
      <vt:lpstr>Calibri</vt:lpstr>
      <vt:lpstr>Calibri Light</vt:lpstr>
      <vt:lpstr>Cambria Math</vt:lpstr>
      <vt:lpstr>Courier New</vt:lpstr>
      <vt:lpstr>freight-sans-pro</vt:lpstr>
      <vt:lpstr>Lato</vt:lpstr>
      <vt:lpstr>Times New Roman</vt:lpstr>
      <vt:lpstr>1_Office Theme</vt:lpstr>
      <vt:lpstr>2_Office Theme</vt:lpstr>
      <vt:lpstr>Natural Language Processing with Bag of Words Models </vt:lpstr>
      <vt:lpstr>Lecture 1: what is a predictive model?</vt:lpstr>
      <vt:lpstr>CNN: a predictive model for image data</vt:lpstr>
      <vt:lpstr>NLP: a predictive model for text data</vt:lpstr>
      <vt:lpstr>Case Study: SMS Triage for Global Maternal Health</vt:lpstr>
      <vt:lpstr>Case Study: SMS Triage for Global Maternal Health</vt:lpstr>
      <vt:lpstr>A Simple Predictive Model: ICU Mortality</vt:lpstr>
      <vt:lpstr>Training Set (Historical Data)</vt:lpstr>
      <vt:lpstr>Making Predictions for New x</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Step 2: count how many times each vocabulary word appears in a given SMS</vt:lpstr>
      <vt:lpstr>Note that word order does not matter!</vt:lpstr>
      <vt:lpstr>A “bag of words”</vt:lpstr>
      <vt:lpstr>Logistic Regression for Text Classification</vt:lpstr>
      <vt:lpstr>Logistic Regression for Text Classification</vt:lpstr>
      <vt:lpstr>Logistic Regression for Text Classification</vt:lpstr>
      <vt:lpstr>Strengths and Weaknesses</vt:lpstr>
      <vt:lpstr>2nd try: count 1- and 2-grams in each SMS (i.e. extend vocabulary to include 2-word phrases)</vt:lpstr>
      <vt:lpstr>n-grams can be very helpful!</vt:lpstr>
      <vt:lpstr>n-grams can be very helpful!</vt:lpstr>
      <vt:lpstr>3rd try: more powerful methods to work with…</vt:lpstr>
      <vt:lpstr>More Text Processing Details</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383</cp:revision>
  <cp:lastPrinted>2018-06-22T18:27:38Z</cp:lastPrinted>
  <dcterms:created xsi:type="dcterms:W3CDTF">2018-06-03T14:52:22Z</dcterms:created>
  <dcterms:modified xsi:type="dcterms:W3CDTF">2021-10-21T03:44:37Z</dcterms:modified>
</cp:coreProperties>
</file>